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10" r:id="rId2"/>
    <p:sldId id="309" r:id="rId3"/>
    <p:sldId id="311" r:id="rId4"/>
    <p:sldId id="31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4" d="100"/>
          <a:sy n="104" d="100"/>
        </p:scale>
        <p:origin x="7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EA1F8-4DD0-4BA2-B109-FB9275420AF7}" type="datetimeFigureOut">
              <a:rPr lang="en-US" smtClean="0"/>
              <a:t>2024-06-10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67CF2C-6028-4737-8314-A2B6F7AD2389}" type="slidenum">
              <a:rPr lang="en-US" smtClean="0"/>
              <a:t>‹#›</a:t>
            </a:fld>
            <a:endParaRPr lang="en-US" dirty="0"/>
          </a:p>
        </p:txBody>
      </p:sp>
    </p:spTree>
    <p:extLst>
      <p:ext uri="{BB962C8B-B14F-4D97-AF65-F5344CB8AC3E}">
        <p14:creationId xmlns:p14="http://schemas.microsoft.com/office/powerpoint/2010/main" val="3969646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0" name="Google Shape;8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31" name="Google Shape;13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01590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Titre et contenu">
    <p:spTree>
      <p:nvGrpSpPr>
        <p:cNvPr id="1" name="Shape 15"/>
        <p:cNvGrpSpPr/>
        <p:nvPr/>
      </p:nvGrpSpPr>
      <p:grpSpPr>
        <a:xfrm>
          <a:off x="0" y="0"/>
          <a:ext cx="0" cy="0"/>
          <a:chOff x="0" y="0"/>
          <a:chExt cx="0" cy="0"/>
        </a:xfrm>
      </p:grpSpPr>
      <p:sp>
        <p:nvSpPr>
          <p:cNvPr id="16" name="Google Shape;16;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415370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Titre vertical et texte">
    <p:spTree>
      <p:nvGrpSpPr>
        <p:cNvPr id="1" name="Shape 72"/>
        <p:cNvGrpSpPr/>
        <p:nvPr/>
      </p:nvGrpSpPr>
      <p:grpSpPr>
        <a:xfrm>
          <a:off x="0" y="0"/>
          <a:ext cx="0" cy="0"/>
          <a:chOff x="0" y="0"/>
          <a:chExt cx="0" cy="0"/>
        </a:xfrm>
      </p:grpSpPr>
      <p:sp>
        <p:nvSpPr>
          <p:cNvPr id="73" name="Google Shape;73;p5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303227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Diapositive de titre">
    <p:spTree>
      <p:nvGrpSpPr>
        <p:cNvPr id="1" name="Shape 21"/>
        <p:cNvGrpSpPr/>
        <p:nvPr/>
      </p:nvGrpSpPr>
      <p:grpSpPr>
        <a:xfrm>
          <a:off x="0" y="0"/>
          <a:ext cx="0" cy="0"/>
          <a:chOff x="0" y="0"/>
          <a:chExt cx="0" cy="0"/>
        </a:xfrm>
      </p:grpSpPr>
      <p:sp>
        <p:nvSpPr>
          <p:cNvPr id="22" name="Google Shape;22;p4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5" name="Google Shape;25;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22171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eux contenus" type="twoObj">
  <p:cSld name="Deux contenus">
    <p:spTree>
      <p:nvGrpSpPr>
        <p:cNvPr id="1" name="Shape 27"/>
        <p:cNvGrpSpPr/>
        <p:nvPr/>
      </p:nvGrpSpPr>
      <p:grpSpPr>
        <a:xfrm>
          <a:off x="0" y="0"/>
          <a:ext cx="0" cy="0"/>
          <a:chOff x="0" y="0"/>
          <a:chExt cx="0" cy="0"/>
        </a:xfrm>
      </p:grpSpPr>
      <p:sp>
        <p:nvSpPr>
          <p:cNvPr id="28" name="Google Shape;28;p4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4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3" name="Google Shape;33;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269530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ison" type="twoTxTwoObj">
  <p:cSld name="Comparaison">
    <p:spTree>
      <p:nvGrpSpPr>
        <p:cNvPr id="1" name="Shape 34"/>
        <p:cNvGrpSpPr/>
        <p:nvPr/>
      </p:nvGrpSpPr>
      <p:grpSpPr>
        <a:xfrm>
          <a:off x="0" y="0"/>
          <a:ext cx="0" cy="0"/>
          <a:chOff x="0" y="0"/>
          <a:chExt cx="0" cy="0"/>
        </a:xfrm>
      </p:grpSpPr>
      <p:sp>
        <p:nvSpPr>
          <p:cNvPr id="35" name="Google Shape;35;p5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5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5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5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1" name="Google Shape;41;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2" name="Google Shape;42;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391424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re seul" type="titleOnly">
  <p:cSld name="Titre seul">
    <p:spTree>
      <p:nvGrpSpPr>
        <p:cNvPr id="1" name="Shape 43"/>
        <p:cNvGrpSpPr/>
        <p:nvPr/>
      </p:nvGrpSpPr>
      <p:grpSpPr>
        <a:xfrm>
          <a:off x="0" y="0"/>
          <a:ext cx="0" cy="0"/>
          <a:chOff x="0" y="0"/>
          <a:chExt cx="0" cy="0"/>
        </a:xfrm>
      </p:grpSpPr>
      <p:sp>
        <p:nvSpPr>
          <p:cNvPr id="44" name="Google Shape;44;p5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6" name="Google Shape;46;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162876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u avec légende" type="objTx">
  <p:cSld name="Contenu avec légende">
    <p:spTree>
      <p:nvGrpSpPr>
        <p:cNvPr id="1" name="Shape 48"/>
        <p:cNvGrpSpPr/>
        <p:nvPr/>
      </p:nvGrpSpPr>
      <p:grpSpPr>
        <a:xfrm>
          <a:off x="0" y="0"/>
          <a:ext cx="0" cy="0"/>
          <a:chOff x="0" y="0"/>
          <a:chExt cx="0" cy="0"/>
        </a:xfrm>
      </p:grpSpPr>
      <p:sp>
        <p:nvSpPr>
          <p:cNvPr id="49" name="Google Shape;49;p5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5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5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4" name="Google Shape;54;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257834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Vide">
    <p:spTree>
      <p:nvGrpSpPr>
        <p:cNvPr id="1" name="Shape 55"/>
        <p:cNvGrpSpPr/>
        <p:nvPr/>
      </p:nvGrpSpPr>
      <p:grpSpPr>
        <a:xfrm>
          <a:off x="0" y="0"/>
          <a:ext cx="0" cy="0"/>
          <a:chOff x="0" y="0"/>
          <a:chExt cx="0" cy="0"/>
        </a:xfrm>
      </p:grpSpPr>
      <p:sp>
        <p:nvSpPr>
          <p:cNvPr id="56" name="Google Shape;56;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8" name="Google Shape;58;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163980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 avec légende" type="picTx">
  <p:cSld name="Image avec légende">
    <p:spTree>
      <p:nvGrpSpPr>
        <p:cNvPr id="1" name="Shape 59"/>
        <p:cNvGrpSpPr/>
        <p:nvPr/>
      </p:nvGrpSpPr>
      <p:grpSpPr>
        <a:xfrm>
          <a:off x="0" y="0"/>
          <a:ext cx="0" cy="0"/>
          <a:chOff x="0" y="0"/>
          <a:chExt cx="0" cy="0"/>
        </a:xfrm>
      </p:grpSpPr>
      <p:sp>
        <p:nvSpPr>
          <p:cNvPr id="60" name="Google Shape;60;p5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55"/>
          <p:cNvSpPr>
            <a:spLocks noGrp="1"/>
          </p:cNvSpPr>
          <p:nvPr>
            <p:ph type="pic" idx="2"/>
          </p:nvPr>
        </p:nvSpPr>
        <p:spPr>
          <a:xfrm>
            <a:off x="5183188" y="987425"/>
            <a:ext cx="6172200" cy="4873625"/>
          </a:xfrm>
          <a:prstGeom prst="rect">
            <a:avLst/>
          </a:prstGeom>
          <a:noFill/>
          <a:ln>
            <a:noFill/>
          </a:ln>
        </p:spPr>
      </p:sp>
      <p:sp>
        <p:nvSpPr>
          <p:cNvPr id="62" name="Google Shape;62;p5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5" name="Google Shape;65;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87332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re et texte vertical" type="vertTx">
  <p:cSld name="Titre et texte vertical">
    <p:spTree>
      <p:nvGrpSpPr>
        <p:cNvPr id="1" name="Shape 66"/>
        <p:cNvGrpSpPr/>
        <p:nvPr/>
      </p:nvGrpSpPr>
      <p:grpSpPr>
        <a:xfrm>
          <a:off x="0" y="0"/>
          <a:ext cx="0" cy="0"/>
          <a:chOff x="0" y="0"/>
          <a:chExt cx="0" cy="0"/>
        </a:xfrm>
      </p:grpSpPr>
      <p:sp>
        <p:nvSpPr>
          <p:cNvPr id="67" name="Google Shape;67;p5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5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280195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a:t>
            </a:fld>
            <a:endParaRPr dirty="0"/>
          </a:p>
        </p:txBody>
      </p:sp>
    </p:spTree>
    <p:extLst>
      <p:ext uri="{BB962C8B-B14F-4D97-AF65-F5344CB8AC3E}">
        <p14:creationId xmlns:p14="http://schemas.microsoft.com/office/powerpoint/2010/main" val="307276852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1"/>
          <p:cNvSpPr/>
          <p:nvPr/>
        </p:nvSpPr>
        <p:spPr>
          <a:xfrm>
            <a:off x="-1" y="-9525"/>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83" name="Google Shape;83;p1"/>
          <p:cNvSpPr txBox="1">
            <a:spLocks noGrp="1"/>
          </p:cNvSpPr>
          <p:nvPr>
            <p:ph type="title"/>
          </p:nvPr>
        </p:nvSpPr>
        <p:spPr>
          <a:xfrm>
            <a:off x="838199" y="557189"/>
            <a:ext cx="10515599" cy="1296287"/>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2900"/>
              <a:buFont typeface="Calibri"/>
              <a:buNone/>
            </a:pPr>
            <a:r>
              <a:rPr lang="fr-FR" sz="2900" b="1" dirty="0">
                <a:solidFill>
                  <a:schemeClr val="dk1"/>
                </a:solidFill>
                <a:latin typeface="Calibri"/>
                <a:ea typeface="Calibri"/>
                <a:cs typeface="Calibri"/>
                <a:sym typeface="Calibri"/>
              </a:rPr>
              <a:t>Les Amis de French Lines </a:t>
            </a:r>
            <a:br>
              <a:rPr lang="fr-FR" sz="2900" b="1" dirty="0">
                <a:solidFill>
                  <a:schemeClr val="dk1"/>
                </a:solidFill>
                <a:latin typeface="Calibri"/>
                <a:ea typeface="Calibri"/>
                <a:cs typeface="Calibri"/>
                <a:sym typeface="Calibri"/>
              </a:rPr>
            </a:br>
            <a:r>
              <a:rPr lang="fr-FR" sz="2900" b="1" dirty="0">
                <a:solidFill>
                  <a:schemeClr val="dk1"/>
                </a:solidFill>
                <a:latin typeface="Calibri"/>
                <a:ea typeface="Calibri"/>
                <a:cs typeface="Calibri"/>
                <a:sym typeface="Calibri"/>
              </a:rPr>
              <a:t>Assemblée Générale Ordinaire (AGO)</a:t>
            </a:r>
            <a:br>
              <a:rPr lang="fr-FR" sz="2900" b="1" dirty="0">
                <a:solidFill>
                  <a:schemeClr val="dk1"/>
                </a:solidFill>
                <a:latin typeface="Calibri"/>
                <a:ea typeface="Calibri"/>
                <a:cs typeface="Calibri"/>
                <a:sym typeface="Calibri"/>
              </a:rPr>
            </a:br>
            <a:r>
              <a:rPr lang="fr-FR" sz="2900" b="1" dirty="0">
                <a:solidFill>
                  <a:schemeClr val="dk1"/>
                </a:solidFill>
                <a:latin typeface="Calibri"/>
                <a:ea typeface="Calibri"/>
                <a:cs typeface="Calibri"/>
                <a:sym typeface="Calibri"/>
              </a:rPr>
              <a:t>Élections aux postes d’administrateurs</a:t>
            </a:r>
            <a:endParaRPr dirty="0"/>
          </a:p>
        </p:txBody>
      </p:sp>
      <p:pic>
        <p:nvPicPr>
          <p:cNvPr id="84" name="Google Shape;84;p1"/>
          <p:cNvPicPr preferRelativeResize="0"/>
          <p:nvPr/>
        </p:nvPicPr>
        <p:blipFill rotWithShape="1">
          <a:blip r:embed="rId3">
            <a:alphaModFix/>
          </a:blip>
          <a:srcRect/>
          <a:stretch/>
        </p:blipFill>
        <p:spPr>
          <a:xfrm>
            <a:off x="4501921" y="2957665"/>
            <a:ext cx="3188157" cy="3364810"/>
          </a:xfrm>
          <a:prstGeom prst="rect">
            <a:avLst/>
          </a:prstGeom>
          <a:noFill/>
          <a:ln>
            <a:noFill/>
          </a:ln>
        </p:spPr>
      </p:pic>
      <p:sp>
        <p:nvSpPr>
          <p:cNvPr id="85" name="Google Shape;85;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fr-FR" sz="1200" b="0" i="0" u="none" strike="noStrike" kern="0" cap="none" spc="0" normalizeH="0" baseline="0" noProof="0" dirty="0">
                <a:ln>
                  <a:noFill/>
                </a:ln>
                <a:solidFill>
                  <a:srgbClr val="888888"/>
                </a:solidFill>
                <a:effectLst/>
                <a:uLnTx/>
                <a:uFillTx/>
                <a:latin typeface="Calibri"/>
                <a:ea typeface="Calibri"/>
                <a:cs typeface="Calibri"/>
                <a:sym typeface="Calibri"/>
              </a:rPr>
              <a:t>Association Les Amis de French Lines</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
        <p:nvSpPr>
          <p:cNvPr id="86" name="Google Shape;86;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fr-FR"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a:t>
            </a:fld>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Google Shape;133;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34" name="Google Shape;134;p5"/>
          <p:cNvSpPr/>
          <p:nvPr/>
        </p:nvSpPr>
        <p:spPr>
          <a:xfrm>
            <a:off x="0" y="0"/>
            <a:ext cx="125385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35" name="Google Shape;135;p5"/>
          <p:cNvSpPr/>
          <p:nvPr/>
        </p:nvSpPr>
        <p:spPr>
          <a:xfrm rot="5400000" flipH="1">
            <a:off x="-1410084" y="1410082"/>
            <a:ext cx="6858000" cy="4037836"/>
          </a:xfrm>
          <a:prstGeom prst="rect">
            <a:avLst/>
          </a:prstGeom>
          <a:gradFill>
            <a:gsLst>
              <a:gs pos="0">
                <a:srgbClr val="000000"/>
              </a:gs>
              <a:gs pos="8000">
                <a:srgbClr val="000000"/>
              </a:gs>
              <a:gs pos="100000">
                <a:srgbClr val="2E75B5"/>
              </a:gs>
            </a:gsLst>
            <a:lin ang="300000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36" name="Google Shape;136;p5"/>
          <p:cNvSpPr/>
          <p:nvPr/>
        </p:nvSpPr>
        <p:spPr>
          <a:xfrm rot="5400000" flipH="1">
            <a:off x="-1410085" y="1420219"/>
            <a:ext cx="6857999" cy="4037839"/>
          </a:xfrm>
          <a:prstGeom prst="rect">
            <a:avLst/>
          </a:prstGeom>
          <a:gradFill>
            <a:gsLst>
              <a:gs pos="0">
                <a:srgbClr val="000000">
                  <a:alpha val="0"/>
                </a:srgbClr>
              </a:gs>
              <a:gs pos="99000">
                <a:srgbClr val="5B9BD5">
                  <a:alpha val="45098"/>
                </a:srgbClr>
              </a:gs>
              <a:gs pos="100000">
                <a:srgbClr val="5B9BD5">
                  <a:alpha val="45098"/>
                </a:srgbClr>
              </a:gs>
            </a:gsLst>
            <a:lin ang="180000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37" name="Google Shape;137;p5"/>
          <p:cNvSpPr/>
          <p:nvPr/>
        </p:nvSpPr>
        <p:spPr>
          <a:xfrm rot="5400000" flipH="1">
            <a:off x="767923" y="3588085"/>
            <a:ext cx="2501979" cy="4037841"/>
          </a:xfrm>
          <a:prstGeom prst="rect">
            <a:avLst/>
          </a:prstGeom>
          <a:gradFill>
            <a:gsLst>
              <a:gs pos="0">
                <a:srgbClr val="5B9BD5">
                  <a:alpha val="27843"/>
                </a:srgbClr>
              </a:gs>
              <a:gs pos="2000">
                <a:srgbClr val="5B9BD5">
                  <a:alpha val="27843"/>
                </a:srgbClr>
              </a:gs>
              <a:gs pos="100000">
                <a:srgbClr val="000000">
                  <a:alpha val="29019"/>
                </a:srgbClr>
              </a:gs>
            </a:gsLst>
            <a:lin ang="780000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38" name="Google Shape;138;p5"/>
          <p:cNvSpPr/>
          <p:nvPr/>
        </p:nvSpPr>
        <p:spPr>
          <a:xfrm rot="-964587">
            <a:off x="-501737" y="969718"/>
            <a:ext cx="3900357" cy="4178958"/>
          </a:xfrm>
          <a:custGeom>
            <a:avLst/>
            <a:gdLst/>
            <a:ahLst/>
            <a:cxnLst/>
            <a:rect l="l" t="t" r="r" b="b"/>
            <a:pathLst>
              <a:path w="3900357" h="4178958" extrusionOk="0">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0">
                <a:srgbClr val="000000">
                  <a:alpha val="0"/>
                </a:srgbClr>
              </a:gs>
              <a:gs pos="29000">
                <a:srgbClr val="000000">
                  <a:alpha val="0"/>
                </a:srgbClr>
              </a:gs>
              <a:gs pos="100000">
                <a:srgbClr val="5B9BD5">
                  <a:alpha val="41960"/>
                </a:srgbClr>
              </a:gs>
            </a:gsLst>
            <a:lin ang="180000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39" name="Google Shape;139;p5"/>
          <p:cNvSpPr/>
          <p:nvPr/>
        </p:nvSpPr>
        <p:spPr>
          <a:xfrm rot="5400000" flipH="1">
            <a:off x="-1410093" y="1399943"/>
            <a:ext cx="6858003" cy="4037835"/>
          </a:xfrm>
          <a:prstGeom prst="rect">
            <a:avLst/>
          </a:prstGeom>
          <a:gradFill>
            <a:gsLst>
              <a:gs pos="0">
                <a:srgbClr val="000000">
                  <a:alpha val="0"/>
                </a:srgbClr>
              </a:gs>
              <a:gs pos="99000">
                <a:srgbClr val="9CC2E5">
                  <a:alpha val="10196"/>
                </a:srgbClr>
              </a:gs>
              <a:gs pos="100000">
                <a:srgbClr val="9CC2E5">
                  <a:alpha val="10196"/>
                </a:srgbClr>
              </a:gs>
            </a:gsLst>
            <a:lin ang="720000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40" name="Google Shape;140;p5"/>
          <p:cNvSpPr txBox="1">
            <a:spLocks noGrp="1"/>
          </p:cNvSpPr>
          <p:nvPr>
            <p:ph type="ctrTitle"/>
          </p:nvPr>
        </p:nvSpPr>
        <p:spPr>
          <a:xfrm>
            <a:off x="466722" y="586855"/>
            <a:ext cx="3201366" cy="3387497"/>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rgbClr val="FFFFFF"/>
              </a:buClr>
              <a:buSzPts val="4000"/>
              <a:buFont typeface="Calibri"/>
              <a:buNone/>
            </a:pPr>
            <a:r>
              <a:rPr lang="fr-FR" sz="4000" b="1" dirty="0">
                <a:solidFill>
                  <a:srgbClr val="FFFFFF"/>
                </a:solidFill>
                <a:latin typeface="Calibri"/>
                <a:ea typeface="Calibri"/>
                <a:cs typeface="Calibri"/>
                <a:sym typeface="Calibri"/>
              </a:rPr>
              <a:t>Assemblée générale ordinaire Les Amis de French Lines</a:t>
            </a:r>
            <a:endParaRPr dirty="0"/>
          </a:p>
        </p:txBody>
      </p:sp>
      <p:sp>
        <p:nvSpPr>
          <p:cNvPr id="141" name="Google Shape;141;p5"/>
          <p:cNvSpPr txBox="1">
            <a:spLocks noGrp="1"/>
          </p:cNvSpPr>
          <p:nvPr>
            <p:ph type="subTitle" idx="1"/>
          </p:nvPr>
        </p:nvSpPr>
        <p:spPr>
          <a:xfrm>
            <a:off x="4810259" y="640244"/>
            <a:ext cx="7381741" cy="5678895"/>
          </a:xfrm>
          <a:prstGeom prst="rect">
            <a:avLst/>
          </a:prstGeom>
          <a:noFill/>
          <a:ln>
            <a:noFill/>
          </a:ln>
        </p:spPr>
        <p:txBody>
          <a:bodyPr spcFirstLastPara="1" wrap="square" lIns="91425" tIns="45700" rIns="91425" bIns="45700" anchor="ctr" anchorCtr="0">
            <a:normAutofit fontScale="62500" lnSpcReduction="20000"/>
          </a:bodyPr>
          <a:lstStyle/>
          <a:p>
            <a:pPr marL="0" indent="0" algn="l">
              <a:spcBef>
                <a:spcPts val="0"/>
              </a:spcBef>
              <a:buSzPct val="117646"/>
            </a:pPr>
            <a:r>
              <a:rPr lang="fr-FR" sz="6000" b="1" dirty="0"/>
              <a:t>Candidatures reçues et validées :</a:t>
            </a:r>
          </a:p>
          <a:p>
            <a:pPr marL="0" indent="0" algn="l">
              <a:spcBef>
                <a:spcPts val="0"/>
              </a:spcBef>
              <a:buSzPct val="117646"/>
            </a:pPr>
            <a:endParaRPr lang="fr-FR" sz="4500" b="1" dirty="0"/>
          </a:p>
          <a:p>
            <a:pPr marL="461963" indent="-461963" algn="l">
              <a:lnSpc>
                <a:spcPct val="120000"/>
              </a:lnSpc>
              <a:spcBef>
                <a:spcPts val="0"/>
              </a:spcBef>
              <a:buSzPct val="117646"/>
              <a:buFont typeface="+mj-lt"/>
              <a:buAutoNum type="arabicPeriod"/>
            </a:pPr>
            <a:r>
              <a:rPr lang="fr-FR" sz="5000" dirty="0"/>
              <a:t>Jean-Pierre BAUVIN</a:t>
            </a:r>
          </a:p>
          <a:p>
            <a:pPr marL="461963" indent="-461963" algn="l">
              <a:lnSpc>
                <a:spcPct val="120000"/>
              </a:lnSpc>
              <a:spcBef>
                <a:spcPts val="0"/>
              </a:spcBef>
              <a:buSzPct val="117646"/>
              <a:buFont typeface="+mj-lt"/>
              <a:buAutoNum type="arabicPeriod"/>
            </a:pPr>
            <a:r>
              <a:rPr lang="fr-FR" sz="5000" dirty="0"/>
              <a:t>Stéphane BELLAIS</a:t>
            </a:r>
          </a:p>
          <a:p>
            <a:pPr marL="461963" indent="-461963" algn="l">
              <a:lnSpc>
                <a:spcPct val="120000"/>
              </a:lnSpc>
              <a:spcBef>
                <a:spcPts val="0"/>
              </a:spcBef>
              <a:buSzPct val="117646"/>
              <a:buFont typeface="+mj-lt"/>
              <a:buAutoNum type="arabicPeriod"/>
            </a:pPr>
            <a:r>
              <a:rPr lang="fr-FR" sz="5000" dirty="0"/>
              <a:t>Jean-Bernard BLONDEL</a:t>
            </a:r>
          </a:p>
          <a:p>
            <a:pPr marL="461963" indent="-461963" algn="l">
              <a:lnSpc>
                <a:spcPct val="120000"/>
              </a:lnSpc>
              <a:spcBef>
                <a:spcPts val="0"/>
              </a:spcBef>
              <a:buSzPct val="117646"/>
              <a:buFont typeface="+mj-lt"/>
              <a:buAutoNum type="arabicPeriod"/>
            </a:pPr>
            <a:r>
              <a:rPr lang="fr-FR" sz="5000" dirty="0"/>
              <a:t>Bernard CARROT</a:t>
            </a:r>
          </a:p>
          <a:p>
            <a:pPr marL="461963" indent="-461963" algn="l">
              <a:lnSpc>
                <a:spcPct val="120000"/>
              </a:lnSpc>
              <a:spcBef>
                <a:spcPts val="0"/>
              </a:spcBef>
              <a:buSzPct val="117646"/>
              <a:buFont typeface="+mj-lt"/>
              <a:buAutoNum type="arabicPeriod"/>
            </a:pPr>
            <a:r>
              <a:rPr lang="fr-FR" sz="5000" dirty="0"/>
              <a:t>Philippe NEMERY</a:t>
            </a:r>
          </a:p>
          <a:p>
            <a:pPr marL="461963" indent="-461963" algn="l">
              <a:lnSpc>
                <a:spcPct val="120000"/>
              </a:lnSpc>
              <a:spcBef>
                <a:spcPts val="0"/>
              </a:spcBef>
              <a:buSzPct val="117646"/>
              <a:buFont typeface="+mj-lt"/>
              <a:buAutoNum type="arabicPeriod"/>
            </a:pPr>
            <a:r>
              <a:rPr lang="fr-FR" sz="5000" dirty="0"/>
              <a:t>Michel QUENEL</a:t>
            </a:r>
          </a:p>
          <a:p>
            <a:pPr marL="461963" indent="-461963" algn="l">
              <a:lnSpc>
                <a:spcPct val="120000"/>
              </a:lnSpc>
              <a:spcBef>
                <a:spcPts val="0"/>
              </a:spcBef>
              <a:buSzPct val="117646"/>
              <a:buFont typeface="+mj-lt"/>
              <a:buAutoNum type="arabicPeriod"/>
            </a:pPr>
            <a:r>
              <a:rPr lang="fr-FR" sz="5000" dirty="0"/>
              <a:t>Didier RAUX</a:t>
            </a:r>
          </a:p>
          <a:p>
            <a:pPr marL="461963" indent="-461963" algn="l">
              <a:lnSpc>
                <a:spcPct val="120000"/>
              </a:lnSpc>
              <a:spcBef>
                <a:spcPts val="0"/>
              </a:spcBef>
              <a:buSzPct val="117646"/>
              <a:buFont typeface="+mj-lt"/>
              <a:buAutoNum type="arabicPeriod"/>
            </a:pPr>
            <a:r>
              <a:rPr lang="fr-FR" sz="5000" dirty="0"/>
              <a:t>Paul-Marie RIVOALEN</a:t>
            </a:r>
          </a:p>
          <a:p>
            <a:pPr marL="461963" indent="-461963" algn="l">
              <a:lnSpc>
                <a:spcPct val="120000"/>
              </a:lnSpc>
              <a:spcBef>
                <a:spcPts val="0"/>
              </a:spcBef>
              <a:buSzPct val="117646"/>
              <a:buFont typeface="+mj-lt"/>
              <a:buAutoNum type="arabicPeriod"/>
            </a:pPr>
            <a:r>
              <a:rPr lang="fr-FR" sz="5000" dirty="0"/>
              <a:t>Renaud SAUVAGET</a:t>
            </a:r>
          </a:p>
          <a:p>
            <a:pPr marL="461963" indent="-461963" algn="l">
              <a:lnSpc>
                <a:spcPct val="120000"/>
              </a:lnSpc>
              <a:spcBef>
                <a:spcPts val="0"/>
              </a:spcBef>
              <a:buSzPct val="117646"/>
              <a:buFont typeface="+mj-lt"/>
              <a:buAutoNum type="arabicPeriod"/>
            </a:pPr>
            <a:r>
              <a:rPr lang="fr-FR" sz="5000" dirty="0"/>
              <a:t>Stéphane ZUNQUIN</a:t>
            </a:r>
          </a:p>
          <a:p>
            <a:pPr marL="514350" indent="-514350" algn="l">
              <a:spcBef>
                <a:spcPts val="0"/>
              </a:spcBef>
              <a:buSzPct val="117646"/>
              <a:buFont typeface="+mj-lt"/>
              <a:buAutoNum type="arabicPeriod"/>
            </a:pPr>
            <a:endParaRPr lang="fr-FR" sz="2800" dirty="0"/>
          </a:p>
          <a:p>
            <a:pPr marL="514350" indent="-514350" algn="l">
              <a:spcBef>
                <a:spcPts val="0"/>
              </a:spcBef>
              <a:buSzPct val="117646"/>
              <a:buFont typeface="+mj-lt"/>
              <a:buAutoNum type="arabicPeriod"/>
            </a:pPr>
            <a:endParaRPr lang="fr-FR" sz="2800" dirty="0"/>
          </a:p>
        </p:txBody>
      </p:sp>
      <p:sp>
        <p:nvSpPr>
          <p:cNvPr id="142" name="Google Shape;142;p5"/>
          <p:cNvSpPr txBox="1">
            <a:spLocks noGrp="1"/>
          </p:cNvSpPr>
          <p:nvPr>
            <p:ph type="sldNum" idx="12"/>
          </p:nvPr>
        </p:nvSpPr>
        <p:spPr>
          <a:xfrm>
            <a:off x="11704320" y="6455664"/>
            <a:ext cx="448056" cy="365125"/>
          </a:xfrm>
          <a:prstGeom prst="rect">
            <a:avLst/>
          </a:prstGeom>
          <a:noFill/>
          <a:ln>
            <a:noFill/>
          </a:ln>
        </p:spPr>
        <p:txBody>
          <a:bodyPr spcFirstLastPara="1" wrap="square" lIns="91425" tIns="45700" rIns="91425" bIns="45700" anchor="ctr" anchorCtr="0">
            <a:normAutofit/>
          </a:bodyPr>
          <a:lstStyle/>
          <a:p>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fld id="{00000000-1234-1234-1234-123412341234}" type="slidenum">
              <a:rPr kumimoji="0" lang="fr-FR" sz="1100" b="0" i="0" u="none" strike="noStrike" kern="0" cap="none" spc="0" normalizeH="0" baseline="0" noProof="0">
                <a:ln>
                  <a:noFill/>
                </a:ln>
                <a:solidFill>
                  <a:srgbClr val="7F7F7F"/>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100"/>
                <a:buFont typeface="Arial"/>
                <a:buNone/>
                <a:tabLst/>
                <a:defRPr/>
              </a:pPr>
              <a:t>2</a:t>
            </a:fld>
            <a:endParaRPr kumimoji="0" sz="1100" b="0" i="0" u="none" strike="noStrike" kern="0" cap="none" spc="0" normalizeH="0" baseline="0" noProof="0" dirty="0">
              <a:ln>
                <a:noFill/>
              </a:ln>
              <a:solidFill>
                <a:srgbClr val="7F7F7F"/>
              </a:solidFill>
              <a:effectLst/>
              <a:uLnTx/>
              <a:uFillTx/>
              <a:latin typeface="Calibri"/>
              <a:cs typeface="Calibri"/>
              <a:sym typeface="Calibri"/>
            </a:endParaRPr>
          </a:p>
        </p:txBody>
      </p:sp>
      <p:sp>
        <p:nvSpPr>
          <p:cNvPr id="143" name="Google Shape;143;p5"/>
          <p:cNvSpPr txBox="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fr-FR" sz="1200" b="0" i="0" u="none" strike="noStrike" kern="0" cap="none" spc="0" normalizeH="0" baseline="0" noProof="0" dirty="0">
                <a:ln>
                  <a:noFill/>
                </a:ln>
                <a:solidFill>
                  <a:srgbClr val="888888"/>
                </a:solidFill>
                <a:effectLst/>
                <a:uLnTx/>
                <a:uFillTx/>
                <a:latin typeface="Calibri"/>
                <a:ea typeface="Calibri"/>
                <a:cs typeface="Calibri"/>
                <a:sym typeface="Calibri"/>
              </a:rPr>
              <a:t>Association Les Amis de French Lines</a:t>
            </a:r>
            <a:endParaRPr kumimoji="0" sz="1200" b="0" i="0" u="none" strike="noStrike" kern="0" cap="none" spc="0" normalizeH="0" baseline="0" noProof="0" dirty="0">
              <a:ln>
                <a:noFill/>
              </a:ln>
              <a:solidFill>
                <a:srgbClr val="888888"/>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48548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0A878D-DA68-C87E-7DA2-1833F2871B1B}"/>
              </a:ext>
            </a:extLst>
          </p:cNvPr>
          <p:cNvSpPr>
            <a:spLocks noGrp="1"/>
          </p:cNvSpPr>
          <p:nvPr>
            <p:ph type="title"/>
          </p:nvPr>
        </p:nvSpPr>
        <p:spPr>
          <a:xfrm>
            <a:off x="482600" y="136525"/>
            <a:ext cx="10515600" cy="824578"/>
          </a:xfrm>
        </p:spPr>
        <p:txBody>
          <a:bodyPr/>
          <a:lstStyle/>
          <a:p>
            <a:r>
              <a:rPr lang="fr-FR"/>
              <a:t>Motivations des candidats</a:t>
            </a:r>
            <a:endParaRPr lang="fr-FR" dirty="0"/>
          </a:p>
        </p:txBody>
      </p:sp>
      <p:sp>
        <p:nvSpPr>
          <p:cNvPr id="4" name="Slide Number Placeholder 3">
            <a:extLst>
              <a:ext uri="{FF2B5EF4-FFF2-40B4-BE49-F238E27FC236}">
                <a16:creationId xmlns:a16="http://schemas.microsoft.com/office/drawing/2014/main" id="{D9BB81E7-CDDF-0B64-6ED4-11F03C89FC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dirty="0"/>
          </a:p>
        </p:txBody>
      </p:sp>
      <p:graphicFrame>
        <p:nvGraphicFramePr>
          <p:cNvPr id="7" name="Table 6">
            <a:extLst>
              <a:ext uri="{FF2B5EF4-FFF2-40B4-BE49-F238E27FC236}">
                <a16:creationId xmlns:a16="http://schemas.microsoft.com/office/drawing/2014/main" id="{B8622A47-D616-0361-E42F-C68C5FD36292}"/>
              </a:ext>
            </a:extLst>
          </p:cNvPr>
          <p:cNvGraphicFramePr>
            <a:graphicFrameLocks noGrp="1"/>
          </p:cNvGraphicFramePr>
          <p:nvPr>
            <p:extLst>
              <p:ext uri="{D42A27DB-BD31-4B8C-83A1-F6EECF244321}">
                <p14:modId xmlns:p14="http://schemas.microsoft.com/office/powerpoint/2010/main" val="1762785685"/>
              </p:ext>
            </p:extLst>
          </p:nvPr>
        </p:nvGraphicFramePr>
        <p:xfrm>
          <a:off x="605093" y="794625"/>
          <a:ext cx="11457598" cy="5844540"/>
        </p:xfrm>
        <a:graphic>
          <a:graphicData uri="http://schemas.openxmlformats.org/drawingml/2006/table">
            <a:tbl>
              <a:tblPr firstRow="1" bandRow="1">
                <a:tableStyleId>{7E9639D4-E3E2-4D34-9284-5A2195B3D0D7}</a:tableStyleId>
              </a:tblPr>
              <a:tblGrid>
                <a:gridCol w="1382725">
                  <a:extLst>
                    <a:ext uri="{9D8B030D-6E8A-4147-A177-3AD203B41FA5}">
                      <a16:colId xmlns:a16="http://schemas.microsoft.com/office/drawing/2014/main" val="3637705160"/>
                    </a:ext>
                  </a:extLst>
                </a:gridCol>
                <a:gridCol w="1312821">
                  <a:extLst>
                    <a:ext uri="{9D8B030D-6E8A-4147-A177-3AD203B41FA5}">
                      <a16:colId xmlns:a16="http://schemas.microsoft.com/office/drawing/2014/main" val="2211659874"/>
                    </a:ext>
                  </a:extLst>
                </a:gridCol>
                <a:gridCol w="8762052">
                  <a:extLst>
                    <a:ext uri="{9D8B030D-6E8A-4147-A177-3AD203B41FA5}">
                      <a16:colId xmlns:a16="http://schemas.microsoft.com/office/drawing/2014/main" val="2502849130"/>
                    </a:ext>
                  </a:extLst>
                </a:gridCol>
              </a:tblGrid>
              <a:tr h="330825">
                <a:tc>
                  <a:txBody>
                    <a:bodyPr/>
                    <a:lstStyle/>
                    <a:p>
                      <a:r>
                        <a:rPr lang="fr-FR" sz="1300" noProof="0"/>
                        <a:t>Candidat</a:t>
                      </a:r>
                      <a:endParaRPr lang="fr-FR" sz="1300" noProof="0" dirty="0"/>
                    </a:p>
                  </a:txBody>
                  <a:tcPr/>
                </a:tc>
                <a:tc>
                  <a:txBody>
                    <a:bodyPr/>
                    <a:lstStyle/>
                    <a:p>
                      <a:r>
                        <a:rPr lang="fr-FR" sz="1300" noProof="0"/>
                        <a:t>Activité  actuelle AAFL</a:t>
                      </a:r>
                      <a:endParaRPr lang="fr-FR" sz="1300" noProof="0" dirty="0"/>
                    </a:p>
                  </a:txBody>
                  <a:tcPr/>
                </a:tc>
                <a:tc>
                  <a:txBody>
                    <a:bodyPr/>
                    <a:lstStyle/>
                    <a:p>
                      <a:r>
                        <a:rPr lang="fr-FR" sz="1300" noProof="0"/>
                        <a:t>Motivations</a:t>
                      </a:r>
                      <a:endParaRPr lang="fr-FR" sz="1300" noProof="0" dirty="0"/>
                    </a:p>
                  </a:txBody>
                  <a:tcPr/>
                </a:tc>
                <a:extLst>
                  <a:ext uri="{0D108BD9-81ED-4DB2-BD59-A6C34878D82A}">
                    <a16:rowId xmlns:a16="http://schemas.microsoft.com/office/drawing/2014/main" val="3003759368"/>
                  </a:ext>
                </a:extLst>
              </a:tr>
              <a:tr h="595485">
                <a:tc>
                  <a:txBody>
                    <a:bodyPr/>
                    <a:lstStyle/>
                    <a:p>
                      <a:r>
                        <a:rPr lang="fr-FR" sz="1300" b="1" noProof="0"/>
                        <a:t>Jean-Pierre Bauvin</a:t>
                      </a:r>
                      <a:endParaRPr lang="fr-FR" sz="1300" b="1" noProof="0" dirty="0"/>
                    </a:p>
                  </a:txBody>
                  <a:tcPr/>
                </a:tc>
                <a:tc>
                  <a:txBody>
                    <a:bodyPr/>
                    <a:lstStyle/>
                    <a:p>
                      <a:pPr marL="0" lvl="2" indent="0">
                        <a:buFont typeface="Arial" panose="020B0604020202020204" pitchFamily="34" charset="0"/>
                        <a:buNone/>
                      </a:pPr>
                      <a:r>
                        <a:rPr lang="fr-FR" sz="1300" noProof="0"/>
                        <a:t>Vice-Président</a:t>
                      </a:r>
                      <a:endParaRPr lang="fr-FR" sz="1300" noProof="0" dirty="0"/>
                    </a:p>
                  </a:txBody>
                  <a:tcPr/>
                </a:tc>
                <a:tc>
                  <a:txBody>
                    <a:bodyPr/>
                    <a:lstStyle/>
                    <a:p>
                      <a:pPr marL="228600" indent="-228600">
                        <a:buFont typeface="+mj-lt"/>
                        <a:buAutoNum type="arabicPeriod"/>
                      </a:pPr>
                      <a:r>
                        <a:rPr lang="fr-FR" sz="1300" b="0" i="0" u="none" strike="noStrike" cap="none" baseline="0" noProof="0">
                          <a:solidFill>
                            <a:schemeClr val="tx1"/>
                          </a:solidFill>
                          <a:latin typeface="+mn-lt"/>
                          <a:ea typeface="+mn-ea"/>
                          <a:cs typeface="+mn-cs"/>
                          <a:sym typeface="Arial"/>
                        </a:rPr>
                        <a:t>Préserver le patrimoine maritime des compagnies maritimes françaises.</a:t>
                      </a:r>
                    </a:p>
                    <a:p>
                      <a:pPr marL="228600" indent="-228600">
                        <a:buFont typeface="+mj-lt"/>
                        <a:buAutoNum type="arabicPeriod"/>
                      </a:pPr>
                      <a:r>
                        <a:rPr lang="fr-FR" sz="1300" b="0" i="0" u="none" strike="noStrike" cap="none" baseline="0" noProof="0">
                          <a:solidFill>
                            <a:schemeClr val="tx1"/>
                          </a:solidFill>
                          <a:latin typeface="+mn-lt"/>
                          <a:ea typeface="+mn-ea"/>
                          <a:cs typeface="+mn-cs"/>
                          <a:sym typeface="Arial"/>
                        </a:rPr>
                        <a:t>Valoriser et transmettre la connaissance aux générations.</a:t>
                      </a:r>
                    </a:p>
                    <a:p>
                      <a:pPr marL="228600" indent="-228600">
                        <a:buFont typeface="+mj-lt"/>
                        <a:buAutoNum type="arabicPeriod"/>
                      </a:pPr>
                      <a:r>
                        <a:rPr lang="fr-FR" sz="1300" b="0" i="0" u="none" strike="noStrike" cap="none" baseline="0" noProof="0">
                          <a:solidFill>
                            <a:schemeClr val="tx1"/>
                          </a:solidFill>
                          <a:latin typeface="+mn-lt"/>
                          <a:ea typeface="+mn-ea"/>
                          <a:cs typeface="+mn-cs"/>
                          <a:sym typeface="Arial"/>
                        </a:rPr>
                        <a:t>Conserver le lien entre les passionnés de la mer. </a:t>
                      </a:r>
                    </a:p>
                    <a:p>
                      <a:pPr marL="228600" indent="-228600">
                        <a:buFont typeface="+mj-lt"/>
                        <a:buAutoNum type="arabicPeriod"/>
                      </a:pPr>
                      <a:r>
                        <a:rPr lang="fr-FR" sz="1300" b="0" i="0" u="none" strike="noStrike" cap="none" baseline="0" noProof="0">
                          <a:solidFill>
                            <a:schemeClr val="tx1"/>
                          </a:solidFill>
                          <a:latin typeface="+mn-lt"/>
                          <a:ea typeface="+mn-ea"/>
                          <a:cs typeface="+mn-cs"/>
                          <a:sym typeface="Arial"/>
                        </a:rPr>
                        <a:t>Partager la connaissance et l'expertise acquise pendant une carrière au sein d'une compagnie maritime française.</a:t>
                      </a:r>
                      <a:endParaRPr lang="fr-FR" sz="1300" b="0" i="0" u="none" strike="noStrike" cap="none" baseline="0" noProof="0" dirty="0">
                        <a:solidFill>
                          <a:schemeClr val="tx1"/>
                        </a:solidFill>
                        <a:latin typeface="+mn-lt"/>
                        <a:ea typeface="+mn-ea"/>
                        <a:cs typeface="+mn-cs"/>
                        <a:sym typeface="Arial"/>
                      </a:endParaRPr>
                    </a:p>
                  </a:txBody>
                  <a:tcPr/>
                </a:tc>
                <a:extLst>
                  <a:ext uri="{0D108BD9-81ED-4DB2-BD59-A6C34878D82A}">
                    <a16:rowId xmlns:a16="http://schemas.microsoft.com/office/drawing/2014/main" val="827751250"/>
                  </a:ext>
                </a:extLst>
              </a:tr>
              <a:tr h="595485">
                <a:tc>
                  <a:txBody>
                    <a:bodyPr/>
                    <a:lstStyle/>
                    <a:p>
                      <a:r>
                        <a:rPr lang="fr-FR" sz="1300" b="1" noProof="0"/>
                        <a:t>Stéphane Bellais</a:t>
                      </a:r>
                      <a:endParaRPr lang="fr-FR" sz="1300" b="1" noProof="0" dirty="0"/>
                    </a:p>
                  </a:txBody>
                  <a:tcPr/>
                </a:tc>
                <a:tc>
                  <a:txBody>
                    <a:bodyPr/>
                    <a:lstStyle/>
                    <a:p>
                      <a:pPr marL="0" lvl="2" indent="0">
                        <a:buFont typeface="Arial" panose="020B0604020202020204" pitchFamily="34" charset="0"/>
                        <a:buNone/>
                      </a:pPr>
                      <a:r>
                        <a:rPr lang="fr-FR" sz="1300" noProof="0"/>
                        <a:t>Membre</a:t>
                      </a:r>
                      <a:endParaRPr lang="fr-FR" sz="1300" noProof="0" dirty="0"/>
                    </a:p>
                  </a:txBody>
                  <a:tcPr/>
                </a:tc>
                <a:tc>
                  <a:txBody>
                    <a:bodyPr/>
                    <a:lstStyle/>
                    <a:p>
                      <a:pPr marL="0" indent="0">
                        <a:spcBef>
                          <a:spcPts val="300"/>
                        </a:spcBef>
                        <a:buFont typeface="+mj-lt"/>
                        <a:buNone/>
                      </a:pPr>
                      <a:r>
                        <a:rPr lang="fr-FR" sz="1300" b="0" i="0" u="none" strike="noStrike" cap="none" baseline="0" noProof="0">
                          <a:solidFill>
                            <a:schemeClr val="tx1"/>
                          </a:solidFill>
                          <a:latin typeface="+mn-lt"/>
                          <a:ea typeface="+mn-ea"/>
                          <a:cs typeface="+mn-cs"/>
                          <a:sym typeface="Arial"/>
                        </a:rPr>
                        <a:t>Je souhaite présenter ma candidature en tant qu'administrateur, afin de contribuer autant que je le peux, à la vie de l'association, ainsi que promouvoir sa notoriété, son patrimoine humain qui la compose, mais aussi tout le patrimoine maritime français auprès du grand public. </a:t>
                      </a:r>
                    </a:p>
                    <a:p>
                      <a:pPr marL="0" indent="0">
                        <a:spcBef>
                          <a:spcPts val="300"/>
                        </a:spcBef>
                        <a:buFont typeface="+mj-lt"/>
                        <a:buNone/>
                      </a:pPr>
                      <a:r>
                        <a:rPr lang="fr-FR" sz="1300" b="0" i="0" u="none" strike="noStrike" cap="none" baseline="0" noProof="0">
                          <a:solidFill>
                            <a:schemeClr val="tx1"/>
                          </a:solidFill>
                          <a:latin typeface="+mn-lt"/>
                          <a:ea typeface="+mn-ea"/>
                          <a:cs typeface="+mn-cs"/>
                          <a:sym typeface="Arial"/>
                        </a:rPr>
                        <a:t>Je souhaite participer à faire connaître ce patrimoine de toutes les manières possibles, afin que l'avenir de l'association se concrétise un jour, par la création d'un lieu d'exposition dédié à ce patrimoine, ouvert au public.</a:t>
                      </a:r>
                      <a:endParaRPr lang="fr-FR" sz="1300" b="0" i="0" u="none" strike="noStrike" cap="none" baseline="0" noProof="0" dirty="0">
                        <a:solidFill>
                          <a:schemeClr val="tx1"/>
                        </a:solidFill>
                        <a:latin typeface="+mn-lt"/>
                        <a:ea typeface="+mn-ea"/>
                        <a:cs typeface="+mn-cs"/>
                        <a:sym typeface="Arial"/>
                      </a:endParaRPr>
                    </a:p>
                  </a:txBody>
                  <a:tcPr/>
                </a:tc>
                <a:extLst>
                  <a:ext uri="{0D108BD9-81ED-4DB2-BD59-A6C34878D82A}">
                    <a16:rowId xmlns:a16="http://schemas.microsoft.com/office/drawing/2014/main" val="172776945"/>
                  </a:ext>
                </a:extLst>
              </a:tr>
              <a:tr h="595485">
                <a:tc>
                  <a:txBody>
                    <a:bodyPr/>
                    <a:lstStyle/>
                    <a:p>
                      <a:r>
                        <a:rPr lang="fr-FR" sz="1300" b="1" noProof="0"/>
                        <a:t>Jean-Bernard Blondel</a:t>
                      </a:r>
                      <a:endParaRPr lang="fr-FR" sz="1300" b="1" noProof="0" dirty="0"/>
                    </a:p>
                  </a:txBody>
                  <a:tcPr/>
                </a:tc>
                <a:tc>
                  <a:txBody>
                    <a:bodyPr/>
                    <a:lstStyle/>
                    <a:p>
                      <a:pPr marL="0" lvl="2" indent="0">
                        <a:buFont typeface="Arial" panose="020B0604020202020204" pitchFamily="34" charset="0"/>
                        <a:buNone/>
                      </a:pPr>
                      <a:r>
                        <a:rPr lang="fr-FR" sz="1300" noProof="0"/>
                        <a:t>Administrateur</a:t>
                      </a:r>
                      <a:endParaRPr lang="fr-FR" sz="1300" noProof="0" dirty="0"/>
                    </a:p>
                  </a:txBody>
                  <a:tcPr/>
                </a:tc>
                <a:tc>
                  <a:txBody>
                    <a:bodyPr/>
                    <a:lstStyle/>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La Marine marchande.</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Le patrimoine de la Marine.</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Intérêt pour les paquebots, l’Art Nouveau et l’Art Déco.</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La défense du patrimoine maritime et la construction d'un espace maritime au Havre.</a:t>
                      </a:r>
                      <a:endParaRPr lang="fr-FR" sz="1300" b="0" i="0" u="none" strike="noStrike" cap="none" baseline="0" noProof="0" dirty="0">
                        <a:solidFill>
                          <a:schemeClr val="tx1"/>
                        </a:solidFill>
                        <a:latin typeface="+mn-lt"/>
                        <a:ea typeface="+mn-ea"/>
                        <a:cs typeface="+mn-cs"/>
                        <a:sym typeface="Arial"/>
                      </a:endParaRPr>
                    </a:p>
                  </a:txBody>
                  <a:tcPr/>
                </a:tc>
                <a:extLst>
                  <a:ext uri="{0D108BD9-81ED-4DB2-BD59-A6C34878D82A}">
                    <a16:rowId xmlns:a16="http://schemas.microsoft.com/office/drawing/2014/main" val="1791228065"/>
                  </a:ext>
                </a:extLst>
              </a:tr>
              <a:tr h="1521794">
                <a:tc>
                  <a:txBody>
                    <a:bodyPr/>
                    <a:lstStyle/>
                    <a:p>
                      <a:r>
                        <a:rPr lang="fr-FR" sz="1300" b="1" noProof="0"/>
                        <a:t>Bernard Carrot</a:t>
                      </a:r>
                      <a:endParaRPr lang="fr-FR" sz="1300" b="1" noProof="0" dirty="0"/>
                    </a:p>
                  </a:txBody>
                  <a:tcPr/>
                </a:tc>
                <a:tc>
                  <a:txBody>
                    <a:bodyPr/>
                    <a:lstStyle/>
                    <a:p>
                      <a:pPr marL="0" marR="0" lvl="2"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fr-FR" sz="1300" noProof="0"/>
                        <a:t>Secrétaire général</a:t>
                      </a:r>
                    </a:p>
                    <a:p>
                      <a:pPr marL="0" lvl="2" indent="0">
                        <a:buFont typeface="Arial" panose="020B0604020202020204" pitchFamily="34" charset="0"/>
                        <a:buNone/>
                      </a:pPr>
                      <a:endParaRPr lang="fr-FR" sz="1300" noProof="0" dirty="0"/>
                    </a:p>
                  </a:txBody>
                  <a:tcPr/>
                </a:tc>
                <a:tc>
                  <a:txBody>
                    <a:bodyPr/>
                    <a:lstStyle/>
                    <a:p>
                      <a:r>
                        <a:rPr lang="fr-FR" sz="1300" b="0" i="0" u="none" strike="noStrike" cap="none" baseline="0" noProof="0">
                          <a:solidFill>
                            <a:schemeClr val="tx1"/>
                          </a:solidFill>
                          <a:latin typeface="+mn-lt"/>
                          <a:ea typeface="+mn-ea"/>
                          <a:cs typeface="+mn-cs"/>
                          <a:sym typeface="Arial"/>
                        </a:rPr>
                        <a:t> Je suis passionné par la marine en général et la marine marchande en particulier, pour ses aspects historiques, contemporains, et la communauté d’hommes et de femmes qui la constitue. Je souhaite continuer à : </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Œuvrer au développement des liens au sein de notre association et promouvoir des opportunités de rencontres et de discussions, au travers d’évènements comme les voyages annuels, les repas conviviaux, les conférences, etc. </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Partager notre passion, faire connaître notre association et la faire croître: Partage d’information sur les réseaux sociaux (par exemple, articles de « Pier 88 French Lines »), à la radio, au travers d’invitations à des visites &amp; conférences des « Amis de French Lines », et en s’assurant de la représentation de l’association lors d’événements maritimes. </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Soutenir notre œuvre de mécénant, en utilisant nos expertises pour compléter les collections de l’EPCC et de musées ou instances maritimes amis, par des dons ou prêts. </a:t>
                      </a:r>
                    </a:p>
                    <a:p>
                      <a:pPr marL="225425" indent="-225425">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Favoriser la création d’un espace muséal pour les collections de l’EPCC. </a:t>
                      </a:r>
                      <a:endParaRPr lang="fr-FR" sz="1300" b="0" i="0" u="none" strike="noStrike" cap="none" baseline="0" noProof="0" dirty="0">
                        <a:solidFill>
                          <a:schemeClr val="tx1"/>
                        </a:solidFill>
                        <a:latin typeface="+mn-lt"/>
                        <a:ea typeface="+mn-ea"/>
                        <a:cs typeface="+mn-cs"/>
                        <a:sym typeface="Arial"/>
                      </a:endParaRPr>
                    </a:p>
                  </a:txBody>
                  <a:tcPr/>
                </a:tc>
                <a:extLst>
                  <a:ext uri="{0D108BD9-81ED-4DB2-BD59-A6C34878D82A}">
                    <a16:rowId xmlns:a16="http://schemas.microsoft.com/office/drawing/2014/main" val="558623736"/>
                  </a:ext>
                </a:extLst>
              </a:tr>
            </a:tbl>
          </a:graphicData>
        </a:graphic>
      </p:graphicFrame>
    </p:spTree>
    <p:extLst>
      <p:ext uri="{BB962C8B-B14F-4D97-AF65-F5344CB8AC3E}">
        <p14:creationId xmlns:p14="http://schemas.microsoft.com/office/powerpoint/2010/main" val="1889526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0A878D-DA68-C87E-7DA2-1833F2871B1B}"/>
              </a:ext>
            </a:extLst>
          </p:cNvPr>
          <p:cNvSpPr>
            <a:spLocks noGrp="1"/>
          </p:cNvSpPr>
          <p:nvPr>
            <p:ph type="title"/>
          </p:nvPr>
        </p:nvSpPr>
        <p:spPr>
          <a:xfrm>
            <a:off x="482600" y="136525"/>
            <a:ext cx="10515600" cy="824578"/>
          </a:xfrm>
        </p:spPr>
        <p:txBody>
          <a:bodyPr/>
          <a:lstStyle/>
          <a:p>
            <a:r>
              <a:rPr lang="fr-FR"/>
              <a:t>Motivations des candidats</a:t>
            </a:r>
            <a:endParaRPr lang="fr-FR" dirty="0"/>
          </a:p>
        </p:txBody>
      </p:sp>
      <p:sp>
        <p:nvSpPr>
          <p:cNvPr id="4" name="Slide Number Placeholder 3">
            <a:extLst>
              <a:ext uri="{FF2B5EF4-FFF2-40B4-BE49-F238E27FC236}">
                <a16:creationId xmlns:a16="http://schemas.microsoft.com/office/drawing/2014/main" id="{D9BB81E7-CDDF-0B64-6ED4-11F03C89FC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dirty="0"/>
          </a:p>
        </p:txBody>
      </p:sp>
      <p:graphicFrame>
        <p:nvGraphicFramePr>
          <p:cNvPr id="7" name="Table 6">
            <a:extLst>
              <a:ext uri="{FF2B5EF4-FFF2-40B4-BE49-F238E27FC236}">
                <a16:creationId xmlns:a16="http://schemas.microsoft.com/office/drawing/2014/main" id="{B8622A47-D616-0361-E42F-C68C5FD36292}"/>
              </a:ext>
            </a:extLst>
          </p:cNvPr>
          <p:cNvGraphicFramePr>
            <a:graphicFrameLocks noGrp="1"/>
          </p:cNvGraphicFramePr>
          <p:nvPr>
            <p:extLst>
              <p:ext uri="{D42A27DB-BD31-4B8C-83A1-F6EECF244321}">
                <p14:modId xmlns:p14="http://schemas.microsoft.com/office/powerpoint/2010/main" val="404593308"/>
              </p:ext>
            </p:extLst>
          </p:nvPr>
        </p:nvGraphicFramePr>
        <p:xfrm>
          <a:off x="610420" y="1071716"/>
          <a:ext cx="10981812" cy="4282440"/>
        </p:xfrm>
        <a:graphic>
          <a:graphicData uri="http://schemas.openxmlformats.org/drawingml/2006/table">
            <a:tbl>
              <a:tblPr firstRow="1" bandRow="1">
                <a:tableStyleId>{7E9639D4-E3E2-4D34-9284-5A2195B3D0D7}</a:tableStyleId>
              </a:tblPr>
              <a:tblGrid>
                <a:gridCol w="1331308">
                  <a:extLst>
                    <a:ext uri="{9D8B030D-6E8A-4147-A177-3AD203B41FA5}">
                      <a16:colId xmlns:a16="http://schemas.microsoft.com/office/drawing/2014/main" val="3637705160"/>
                    </a:ext>
                  </a:extLst>
                </a:gridCol>
                <a:gridCol w="1423678">
                  <a:extLst>
                    <a:ext uri="{9D8B030D-6E8A-4147-A177-3AD203B41FA5}">
                      <a16:colId xmlns:a16="http://schemas.microsoft.com/office/drawing/2014/main" val="2211659874"/>
                    </a:ext>
                  </a:extLst>
                </a:gridCol>
                <a:gridCol w="8226826">
                  <a:extLst>
                    <a:ext uri="{9D8B030D-6E8A-4147-A177-3AD203B41FA5}">
                      <a16:colId xmlns:a16="http://schemas.microsoft.com/office/drawing/2014/main" val="2502849130"/>
                    </a:ext>
                  </a:extLst>
                </a:gridCol>
              </a:tblGrid>
              <a:tr h="248146">
                <a:tc>
                  <a:txBody>
                    <a:bodyPr/>
                    <a:lstStyle/>
                    <a:p>
                      <a:r>
                        <a:rPr lang="fr-FR" sz="1300" noProof="0"/>
                        <a:t>Candidat</a:t>
                      </a:r>
                      <a:endParaRPr lang="fr-FR" sz="1300" noProof="0" dirty="0"/>
                    </a:p>
                  </a:txBody>
                  <a:tcPr/>
                </a:tc>
                <a:tc>
                  <a:txBody>
                    <a:bodyPr/>
                    <a:lstStyle/>
                    <a:p>
                      <a:r>
                        <a:rPr lang="fr-FR" sz="1300" noProof="0"/>
                        <a:t>Activité actuelle AAFL</a:t>
                      </a:r>
                      <a:endParaRPr lang="fr-FR" sz="1300" noProof="0" dirty="0"/>
                    </a:p>
                  </a:txBody>
                  <a:tcPr/>
                </a:tc>
                <a:tc>
                  <a:txBody>
                    <a:bodyPr/>
                    <a:lstStyle/>
                    <a:p>
                      <a:r>
                        <a:rPr lang="fr-FR" sz="1300" noProof="0"/>
                        <a:t>Motivations</a:t>
                      </a:r>
                      <a:endParaRPr lang="fr-FR" sz="1300" noProof="0" dirty="0"/>
                    </a:p>
                  </a:txBody>
                  <a:tcPr/>
                </a:tc>
                <a:extLst>
                  <a:ext uri="{0D108BD9-81ED-4DB2-BD59-A6C34878D82A}">
                    <a16:rowId xmlns:a16="http://schemas.microsoft.com/office/drawing/2014/main" val="3003759368"/>
                  </a:ext>
                </a:extLst>
              </a:tr>
              <a:tr h="240206">
                <a:tc>
                  <a:txBody>
                    <a:bodyPr/>
                    <a:lstStyle/>
                    <a:p>
                      <a:r>
                        <a:rPr lang="fr-FR" sz="1300" b="1" noProof="0"/>
                        <a:t>Philippe Nemery</a:t>
                      </a:r>
                      <a:endParaRPr lang="fr-FR" sz="1300" b="1" noProof="0" dirty="0"/>
                    </a:p>
                  </a:txBody>
                  <a:tcPr/>
                </a:tc>
                <a:tc>
                  <a:txBody>
                    <a:bodyPr/>
                    <a:lstStyle/>
                    <a:p>
                      <a:pPr marL="0" lvl="2" indent="0">
                        <a:buFont typeface="Arial" panose="020B0604020202020204" pitchFamily="34" charset="0"/>
                        <a:buNone/>
                      </a:pPr>
                      <a:r>
                        <a:rPr lang="fr-FR" sz="1300" noProof="0"/>
                        <a:t>Trésorier</a:t>
                      </a:r>
                      <a:endParaRPr lang="fr-FR" sz="1300" noProof="0" dirty="0"/>
                    </a:p>
                  </a:txBody>
                  <a:tcPr/>
                </a:tc>
                <a:tc>
                  <a:txBody>
                    <a:bodyPr/>
                    <a:lstStyle/>
                    <a:p>
                      <a:pPr marL="0" indent="0">
                        <a:buFont typeface="Arial" panose="020B0604020202020204" pitchFamily="34" charset="0"/>
                        <a:buNone/>
                      </a:pPr>
                      <a:r>
                        <a:rPr lang="fr-FR" sz="1300" b="0" i="0" u="none" strike="noStrike" cap="none" baseline="0" noProof="0">
                          <a:solidFill>
                            <a:schemeClr val="tx1"/>
                          </a:solidFill>
                          <a:latin typeface="+mn-lt"/>
                          <a:ea typeface="+mn-ea"/>
                          <a:cs typeface="+mn-cs"/>
                          <a:sym typeface="Arial"/>
                        </a:rPr>
                        <a:t>Contribuer au rayonnement de notre association </a:t>
                      </a:r>
                    </a:p>
                    <a:p>
                      <a:pPr marL="171450" indent="-171450">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En faisant connaître l'histoire de la Marine marchande française.</a:t>
                      </a:r>
                    </a:p>
                    <a:p>
                      <a:pPr marL="171450" indent="-171450">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En continuant à développer la vie associative grâce à des voyages, conférences, repas et bien sûr Pier 88. </a:t>
                      </a:r>
                    </a:p>
                    <a:p>
                      <a:pPr marL="171450" indent="-171450">
                        <a:buFont typeface="Arial" panose="020B0604020202020204" pitchFamily="34" charset="0"/>
                        <a:buChar char="•"/>
                      </a:pPr>
                      <a:r>
                        <a:rPr lang="fr-FR" sz="1300" b="0" i="0" u="none" strike="noStrike" cap="none" baseline="0" noProof="0">
                          <a:solidFill>
                            <a:schemeClr val="tx1"/>
                          </a:solidFill>
                          <a:latin typeface="+mn-lt"/>
                          <a:ea typeface="+mn-ea"/>
                          <a:cs typeface="+mn-cs"/>
                          <a:sym typeface="Arial"/>
                        </a:rPr>
                        <a:t>En organisant des opérations de mécénat en faveur de l’EPCC, ainsi que d'autres associations ou organismes ayant des objectifs proches des nôtres.</a:t>
                      </a:r>
                      <a:endParaRPr lang="fr-FR" sz="1300" b="0" i="0" u="none" strike="noStrike" cap="none" baseline="0" noProof="0" dirty="0">
                        <a:solidFill>
                          <a:schemeClr val="tx1"/>
                        </a:solidFill>
                        <a:latin typeface="+mn-lt"/>
                        <a:ea typeface="+mn-ea"/>
                        <a:cs typeface="+mn-cs"/>
                        <a:sym typeface="Arial"/>
                      </a:endParaRPr>
                    </a:p>
                  </a:txBody>
                  <a:tcPr/>
                </a:tc>
                <a:extLst>
                  <a:ext uri="{0D108BD9-81ED-4DB2-BD59-A6C34878D82A}">
                    <a16:rowId xmlns:a16="http://schemas.microsoft.com/office/drawing/2014/main" val="4003675851"/>
                  </a:ext>
                </a:extLst>
              </a:tr>
              <a:tr h="240206">
                <a:tc>
                  <a:txBody>
                    <a:bodyPr/>
                    <a:lstStyle/>
                    <a:p>
                      <a:r>
                        <a:rPr lang="fr-FR" sz="1300" b="1" noProof="0"/>
                        <a:t>Michel Quenel</a:t>
                      </a:r>
                      <a:endParaRPr lang="fr-FR" sz="1300" b="1" noProof="0" dirty="0"/>
                    </a:p>
                  </a:txBody>
                  <a:tcPr/>
                </a:tc>
                <a:tc>
                  <a:txBody>
                    <a:bodyPr/>
                    <a:lstStyle/>
                    <a:p>
                      <a:r>
                        <a:rPr lang="fr-FR" sz="1300" noProof="0"/>
                        <a:t>Administrateur</a:t>
                      </a:r>
                      <a:endParaRPr lang="fr-FR" sz="1300" noProof="0" dirty="0"/>
                    </a:p>
                  </a:txBody>
                  <a:tcPr/>
                </a:tc>
                <a:tc>
                  <a:txBody>
                    <a:bodyPr/>
                    <a:lstStyle/>
                    <a:p>
                      <a:r>
                        <a:rPr lang="fr-FR" sz="1300" noProof="0"/>
                        <a:t>Je renouvelle ma candidature.</a:t>
                      </a:r>
                      <a:endParaRPr lang="fr-FR" sz="1300" noProof="0" dirty="0"/>
                    </a:p>
                  </a:txBody>
                  <a:tcPr/>
                </a:tc>
                <a:extLst>
                  <a:ext uri="{0D108BD9-81ED-4DB2-BD59-A6C34878D82A}">
                    <a16:rowId xmlns:a16="http://schemas.microsoft.com/office/drawing/2014/main" val="3929397152"/>
                  </a:ext>
                </a:extLst>
              </a:tr>
              <a:tr h="248146">
                <a:tc>
                  <a:txBody>
                    <a:bodyPr/>
                    <a:lstStyle/>
                    <a:p>
                      <a:r>
                        <a:rPr lang="fr-FR" sz="1300" b="1" noProof="0"/>
                        <a:t>Didier Raux</a:t>
                      </a:r>
                      <a:endParaRPr lang="fr-FR" sz="1300" b="1" noProof="0" dirty="0"/>
                    </a:p>
                  </a:txBody>
                  <a:tcPr/>
                </a:tc>
                <a:tc>
                  <a:txBody>
                    <a:bodyPr/>
                    <a:lstStyle/>
                    <a:p>
                      <a:r>
                        <a:rPr lang="fr-FR" sz="1300" noProof="0"/>
                        <a:t>Administrateur</a:t>
                      </a:r>
                      <a:endParaRPr lang="fr-FR" sz="1300" noProof="0" dirty="0"/>
                    </a:p>
                  </a:txBody>
                  <a:tcPr/>
                </a:tc>
                <a:tc>
                  <a:txBody>
                    <a:bodyPr/>
                    <a:lstStyle/>
                    <a:p>
                      <a:r>
                        <a:rPr lang="fr-FR" sz="1300" noProof="0"/>
                        <a:t>Représentant en tant que président du musée maritime et portuaire du Havre, je souhaite poursuivre dans un esprit constructif mes relations pour promouvoir l'esprit French Lines et son image au Havre.</a:t>
                      </a:r>
                      <a:endParaRPr lang="fr-FR" sz="1300" noProof="0" dirty="0"/>
                    </a:p>
                  </a:txBody>
                  <a:tcPr/>
                </a:tc>
                <a:extLst>
                  <a:ext uri="{0D108BD9-81ED-4DB2-BD59-A6C34878D82A}">
                    <a16:rowId xmlns:a16="http://schemas.microsoft.com/office/drawing/2014/main" val="1981874689"/>
                  </a:ext>
                </a:extLst>
              </a:tr>
              <a:tr h="148888">
                <a:tc>
                  <a:txBody>
                    <a:bodyPr/>
                    <a:lstStyle/>
                    <a:p>
                      <a:r>
                        <a:rPr lang="fr-FR" sz="1300" b="1" noProof="0"/>
                        <a:t>Paul Rivoalen</a:t>
                      </a:r>
                      <a:endParaRPr lang="fr-FR" sz="1300" b="1" noProof="0" dirty="0"/>
                    </a:p>
                  </a:txBody>
                  <a:tcPr/>
                </a:tc>
                <a:tc>
                  <a:txBody>
                    <a:bodyPr/>
                    <a:lstStyle/>
                    <a:p>
                      <a:r>
                        <a:rPr lang="fr-FR" sz="1300" noProof="0"/>
                        <a:t>Membre</a:t>
                      </a:r>
                      <a:endParaRPr lang="fr-FR" sz="1300" noProof="0" dirty="0"/>
                    </a:p>
                  </a:txBody>
                  <a:tcPr/>
                </a:tc>
                <a:tc>
                  <a:txBody>
                    <a:bodyPr/>
                    <a:lstStyle/>
                    <a:p>
                      <a:r>
                        <a:rPr lang="fr-FR" sz="1300" i="1" noProof="0"/>
                        <a:t>Non fournie.</a:t>
                      </a:r>
                      <a:endParaRPr lang="fr-FR" sz="1300" i="1" noProof="0" dirty="0"/>
                    </a:p>
                  </a:txBody>
                  <a:tcPr/>
                </a:tc>
                <a:extLst>
                  <a:ext uri="{0D108BD9-81ED-4DB2-BD59-A6C34878D82A}">
                    <a16:rowId xmlns:a16="http://schemas.microsoft.com/office/drawing/2014/main" val="1144227553"/>
                  </a:ext>
                </a:extLst>
              </a:tr>
              <a:tr h="148888">
                <a:tc>
                  <a:txBody>
                    <a:bodyPr/>
                    <a:lstStyle/>
                    <a:p>
                      <a:r>
                        <a:rPr lang="fr-FR" sz="1300" b="1" noProof="0"/>
                        <a:t>Renaud Sauvaget</a:t>
                      </a:r>
                      <a:endParaRPr lang="fr-FR" sz="1300" b="1" noProof="0" dirty="0"/>
                    </a:p>
                  </a:txBody>
                  <a:tcPr/>
                </a:tc>
                <a:tc>
                  <a:txBody>
                    <a:bodyPr/>
                    <a:lstStyle/>
                    <a:p>
                      <a:r>
                        <a:rPr lang="fr-FR" sz="1300" noProof="0"/>
                        <a:t>Rédacteur en chef de Pier 88</a:t>
                      </a:r>
                      <a:endParaRPr lang="fr-FR" sz="1300" noProof="0" dirty="0"/>
                    </a:p>
                  </a:txBody>
                  <a:tcPr/>
                </a:tc>
                <a:tc>
                  <a:txBody>
                    <a:bodyPr/>
                    <a:lstStyle/>
                    <a:p>
                      <a:pPr>
                        <a:spcBef>
                          <a:spcPts val="300"/>
                        </a:spcBef>
                      </a:pPr>
                      <a:r>
                        <a:rPr lang="fr-FR" sz="1300" i="1" noProof="0"/>
                        <a:t>« No</a:t>
                      </a:r>
                      <a:r>
                        <a:rPr lang="fr-FR" sz="1300" b="0" i="0" u="none" strike="noStrike" cap="none" noProof="0">
                          <a:solidFill>
                            <a:schemeClr val="tx1"/>
                          </a:solidFill>
                          <a:latin typeface="+mn-lt"/>
                          <a:ea typeface="+mn-ea"/>
                          <a:cs typeface="+mn-cs"/>
                          <a:sym typeface="Arial"/>
                        </a:rPr>
                        <a:t>tre raison d'être, c'est de diffuser du savoir ». Cette belle proclamation, issue de l'ancienne association French Line, me guide depuis que m'a été confiée la rédaction de notre bulletin Pier 88. </a:t>
                      </a:r>
                    </a:p>
                    <a:p>
                      <a:pPr>
                        <a:spcBef>
                          <a:spcPts val="300"/>
                        </a:spcBef>
                      </a:pPr>
                      <a:r>
                        <a:rPr lang="fr-FR" sz="1300" b="0" i="0" u="none" strike="noStrike" cap="none" noProof="0">
                          <a:solidFill>
                            <a:schemeClr val="tx1"/>
                          </a:solidFill>
                          <a:latin typeface="+mn-lt"/>
                          <a:ea typeface="+mn-ea"/>
                          <a:cs typeface="+mn-cs"/>
                          <a:sym typeface="Arial"/>
                        </a:rPr>
                        <a:t>Par souci de cohérence, je pose candidature de façon à inscrire pleinement le bulletin dans l'action menée par le Conseil d’Administration.</a:t>
                      </a:r>
                      <a:endParaRPr lang="fr-FR" sz="1300" b="0" i="0" u="none" strike="noStrike" cap="none" noProof="0" dirty="0">
                        <a:solidFill>
                          <a:schemeClr val="tx1"/>
                        </a:solidFill>
                        <a:latin typeface="+mn-lt"/>
                        <a:ea typeface="+mn-ea"/>
                        <a:cs typeface="+mn-cs"/>
                        <a:sym typeface="Arial"/>
                      </a:endParaRPr>
                    </a:p>
                  </a:txBody>
                  <a:tcPr/>
                </a:tc>
                <a:extLst>
                  <a:ext uri="{0D108BD9-81ED-4DB2-BD59-A6C34878D82A}">
                    <a16:rowId xmlns:a16="http://schemas.microsoft.com/office/drawing/2014/main" val="2574392220"/>
                  </a:ext>
                </a:extLst>
              </a:tr>
              <a:tr h="148888">
                <a:tc>
                  <a:txBody>
                    <a:bodyPr/>
                    <a:lstStyle/>
                    <a:p>
                      <a:r>
                        <a:rPr lang="fr-FR" sz="1300" b="1" noProof="0"/>
                        <a:t>Stéphane Zunquin</a:t>
                      </a:r>
                      <a:endParaRPr lang="fr-FR" sz="1300" b="1" noProof="0" dirty="0"/>
                    </a:p>
                  </a:txBody>
                  <a:tcPr/>
                </a:tc>
                <a:tc>
                  <a:txBody>
                    <a:bodyPr/>
                    <a:lstStyle/>
                    <a:p>
                      <a:r>
                        <a:rPr lang="fr-FR" sz="1300" noProof="0"/>
                        <a:t>Membre</a:t>
                      </a:r>
                      <a:endParaRPr lang="fr-FR" sz="1300" noProof="0" dirty="0"/>
                    </a:p>
                  </a:txBody>
                  <a:tcPr/>
                </a:tc>
                <a:tc>
                  <a:txBody>
                    <a:bodyPr/>
                    <a:lstStyle/>
                    <a:p>
                      <a:pPr>
                        <a:spcBef>
                          <a:spcPts val="300"/>
                        </a:spcBef>
                      </a:pPr>
                      <a:r>
                        <a:rPr lang="fr-FR" sz="1300" b="0" i="0" u="none" strike="noStrike" cap="none" noProof="0">
                          <a:solidFill>
                            <a:schemeClr val="tx1"/>
                          </a:solidFill>
                          <a:latin typeface="+mn-lt"/>
                          <a:ea typeface="+mn-ea"/>
                          <a:cs typeface="+mn-cs"/>
                          <a:sym typeface="Arial"/>
                        </a:rPr>
                        <a:t>Transmettre la tradition maritime. Faire revivre les navires de tous types et séries à travers d’articles pour ne pas les oublier / historique complet d’un navire choisi. </a:t>
                      </a:r>
                    </a:p>
                    <a:p>
                      <a:pPr>
                        <a:spcBef>
                          <a:spcPts val="300"/>
                        </a:spcBef>
                      </a:pPr>
                      <a:r>
                        <a:rPr lang="fr-FR" sz="1300" b="0" i="0" u="none" strike="noStrike" cap="none" noProof="0">
                          <a:solidFill>
                            <a:schemeClr val="tx1"/>
                          </a:solidFill>
                          <a:latin typeface="+mn-lt"/>
                          <a:ea typeface="+mn-ea"/>
                          <a:cs typeface="+mn-cs"/>
                          <a:sym typeface="Arial"/>
                        </a:rPr>
                        <a:t>Être « ship lover » avant tout, après une carrière de 40 ans passée dans la Marine marchande.</a:t>
                      </a:r>
                      <a:endParaRPr lang="fr-FR" sz="1300" b="0" i="0" u="none" strike="noStrike" cap="none" noProof="0" dirty="0">
                        <a:solidFill>
                          <a:schemeClr val="tx1"/>
                        </a:solidFill>
                        <a:latin typeface="+mn-lt"/>
                        <a:ea typeface="+mn-ea"/>
                        <a:cs typeface="+mn-cs"/>
                        <a:sym typeface="Arial"/>
                      </a:endParaRPr>
                    </a:p>
                  </a:txBody>
                  <a:tcPr/>
                </a:tc>
                <a:extLst>
                  <a:ext uri="{0D108BD9-81ED-4DB2-BD59-A6C34878D82A}">
                    <a16:rowId xmlns:a16="http://schemas.microsoft.com/office/drawing/2014/main" val="813430500"/>
                  </a:ext>
                </a:extLst>
              </a:tr>
            </a:tbl>
          </a:graphicData>
        </a:graphic>
      </p:graphicFrame>
    </p:spTree>
    <p:extLst>
      <p:ext uri="{BB962C8B-B14F-4D97-AF65-F5344CB8AC3E}">
        <p14:creationId xmlns:p14="http://schemas.microsoft.com/office/powerpoint/2010/main" val="1690240753"/>
      </p:ext>
    </p:extLst>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83</TotalTime>
  <Words>675</Words>
  <Application>Microsoft Office PowerPoint</Application>
  <PresentationFormat>Widescreen</PresentationFormat>
  <Paragraphs>74</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Arial</vt:lpstr>
      <vt:lpstr>Calibri</vt:lpstr>
      <vt:lpstr>Thème Office</vt:lpstr>
      <vt:lpstr>Les Amis de French Lines  Assemblée Générale Ordinaire (AGO) Élections aux postes d’administrateurs</vt:lpstr>
      <vt:lpstr>Assemblée générale ordinaire Les Amis de French Lines</vt:lpstr>
      <vt:lpstr>Motivations des candidats</vt:lpstr>
      <vt:lpstr>Motivations des candidats</vt:lpstr>
    </vt:vector>
  </TitlesOfParts>
  <Company>Keysight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Amis de French Lines  Assemblée Générale Ordinaire (AGO) Élections aux postes d’administrateurs</dc:title>
  <dc:creator>Bernard Carrot</dc:creator>
  <cp:lastModifiedBy>Bernard Carrot</cp:lastModifiedBy>
  <cp:revision>23</cp:revision>
  <dcterms:created xsi:type="dcterms:W3CDTF">2024-06-10T07:58:03Z</dcterms:created>
  <dcterms:modified xsi:type="dcterms:W3CDTF">2024-06-10T20:44:30Z</dcterms:modified>
</cp:coreProperties>
</file>